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64" r:id="rId3"/>
    <p:sldId id="257" r:id="rId4"/>
    <p:sldId id="270" r:id="rId5"/>
    <p:sldId id="258" r:id="rId6"/>
    <p:sldId id="259" r:id="rId7"/>
    <p:sldId id="261" r:id="rId8"/>
    <p:sldId id="262" r:id="rId9"/>
    <p:sldId id="263" r:id="rId10"/>
    <p:sldId id="268" r:id="rId11"/>
    <p:sldId id="269" r:id="rId12"/>
    <p:sldId id="260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 Jayawardana" userId="ad5ceecd9233fffe" providerId="LiveId" clId="{FF9563C2-AB65-4128-B2DF-1E9FEF0985AC}"/>
    <pc:docChg chg="modSld">
      <pc:chgData name="Veroni Jayawardana" userId="ad5ceecd9233fffe" providerId="LiveId" clId="{FF9563C2-AB65-4128-B2DF-1E9FEF0985AC}" dt="2022-05-27T04:55:51.800" v="113" actId="20577"/>
      <pc:docMkLst>
        <pc:docMk/>
      </pc:docMkLst>
      <pc:sldChg chg="modSp mod">
        <pc:chgData name="Veroni Jayawardana" userId="ad5ceecd9233fffe" providerId="LiveId" clId="{FF9563C2-AB65-4128-B2DF-1E9FEF0985AC}" dt="2022-05-27T04:54:26.103" v="62" actId="20577"/>
        <pc:sldMkLst>
          <pc:docMk/>
          <pc:sldMk cId="432337219" sldId="258"/>
        </pc:sldMkLst>
        <pc:spChg chg="mod">
          <ac:chgData name="Veroni Jayawardana" userId="ad5ceecd9233fffe" providerId="LiveId" clId="{FF9563C2-AB65-4128-B2DF-1E9FEF0985AC}" dt="2022-05-27T04:54:00.998" v="16" actId="20577"/>
          <ac:spMkLst>
            <pc:docMk/>
            <pc:sldMk cId="432337219" sldId="258"/>
            <ac:spMk id="18" creationId="{820466CA-AA4B-43F9-8916-DA7A7726042B}"/>
          </ac:spMkLst>
        </pc:spChg>
        <pc:spChg chg="mod">
          <ac:chgData name="Veroni Jayawardana" userId="ad5ceecd9233fffe" providerId="LiveId" clId="{FF9563C2-AB65-4128-B2DF-1E9FEF0985AC}" dt="2022-05-27T04:54:09.506" v="32" actId="20577"/>
          <ac:spMkLst>
            <pc:docMk/>
            <pc:sldMk cId="432337219" sldId="258"/>
            <ac:spMk id="21" creationId="{B0C7A82A-2BEF-4214-A7F4-6EFC609FEF9A}"/>
          </ac:spMkLst>
        </pc:spChg>
        <pc:spChg chg="mod">
          <ac:chgData name="Veroni Jayawardana" userId="ad5ceecd9233fffe" providerId="LiveId" clId="{FF9563C2-AB65-4128-B2DF-1E9FEF0985AC}" dt="2022-05-27T04:54:15.863" v="47" actId="20577"/>
          <ac:spMkLst>
            <pc:docMk/>
            <pc:sldMk cId="432337219" sldId="258"/>
            <ac:spMk id="24" creationId="{9FC8585E-DAC9-4C33-A97E-6B04F5FB068D}"/>
          </ac:spMkLst>
        </pc:spChg>
        <pc:spChg chg="mod">
          <ac:chgData name="Veroni Jayawardana" userId="ad5ceecd9233fffe" providerId="LiveId" clId="{FF9563C2-AB65-4128-B2DF-1E9FEF0985AC}" dt="2022-05-27T04:54:26.103" v="62" actId="20577"/>
          <ac:spMkLst>
            <pc:docMk/>
            <pc:sldMk cId="432337219" sldId="258"/>
            <ac:spMk id="27" creationId="{84ABF770-9C0F-4CAF-9B9B-98F7AA9DF199}"/>
          </ac:spMkLst>
        </pc:spChg>
      </pc:sldChg>
      <pc:sldChg chg="modSp mod">
        <pc:chgData name="Veroni Jayawardana" userId="ad5ceecd9233fffe" providerId="LiveId" clId="{FF9563C2-AB65-4128-B2DF-1E9FEF0985AC}" dt="2022-05-27T04:55:51.800" v="113" actId="20577"/>
        <pc:sldMkLst>
          <pc:docMk/>
          <pc:sldMk cId="1690265801" sldId="262"/>
        </pc:sldMkLst>
        <pc:graphicFrameChg chg="modGraphic">
          <ac:chgData name="Veroni Jayawardana" userId="ad5ceecd9233fffe" providerId="LiveId" clId="{FF9563C2-AB65-4128-B2DF-1E9FEF0985AC}" dt="2022-05-27T04:55:51.800" v="113" actId="20577"/>
          <ac:graphicFrameMkLst>
            <pc:docMk/>
            <pc:sldMk cId="1690265801" sldId="262"/>
            <ac:graphicFrameMk id="4" creationId="{C0583862-BA0F-4420-B4B5-D4455158A5E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3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9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5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0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5A596B-17D8-43F3-927C-CAAF041F5879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B34C48-20C9-44DA-B81D-53F0E137E40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4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mp"/><Relationship Id="rId11" Type="http://schemas.openxmlformats.org/officeDocument/2006/relationships/image" Target="../media/image13.tmp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B4D9-EAB9-43CF-A8B8-8ED339992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6504" y="758952"/>
            <a:ext cx="7319175" cy="3566160"/>
          </a:xfrm>
        </p:spPr>
        <p:txBody>
          <a:bodyPr>
            <a:normAutofit/>
          </a:bodyPr>
          <a:lstStyle/>
          <a:p>
            <a:r>
              <a:rPr lang="en-US" sz="6200" b="1"/>
              <a:t>Statistics in Pharmaceutical Development and Manufacturing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87E32-A247-4EC4-B451-831606277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 fontScale="25000" lnSpcReduction="20000"/>
          </a:bodyPr>
          <a:lstStyle/>
          <a:p>
            <a:endParaRPr lang="en-US" sz="800" dirty="0"/>
          </a:p>
          <a:p>
            <a:r>
              <a:rPr lang="en-US" sz="7200" b="1" dirty="0"/>
              <a:t>Veroni Jayawardana</a:t>
            </a:r>
          </a:p>
          <a:p>
            <a:r>
              <a:rPr lang="en-US" sz="7200" b="1" dirty="0"/>
              <a:t>Senior Scientist, Merck &amp; Co. </a:t>
            </a:r>
          </a:p>
          <a:p>
            <a:r>
              <a:rPr lang="en-US" sz="7200" b="1" dirty="0"/>
              <a:t>27</a:t>
            </a:r>
            <a:r>
              <a:rPr lang="en-US" sz="7200" b="1" baseline="30000" dirty="0"/>
              <a:t>th</a:t>
            </a:r>
            <a:r>
              <a:rPr lang="en-US" sz="7200" b="1" dirty="0"/>
              <a:t> May 2022</a:t>
            </a:r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FCA0AFD8-8FE8-7AC9-3579-6E4B2E25E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818" y="1944907"/>
            <a:ext cx="2449486" cy="24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14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922E7-0741-444A-9F59-74FB3D312392}"/>
              </a:ext>
            </a:extLst>
          </p:cNvPr>
          <p:cNvSpPr/>
          <p:nvPr/>
        </p:nvSpPr>
        <p:spPr>
          <a:xfrm>
            <a:off x="2688160" y="361561"/>
            <a:ext cx="1407366" cy="59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286BD-104C-4775-9D7A-DF026A8A028B}"/>
              </a:ext>
            </a:extLst>
          </p:cNvPr>
          <p:cNvSpPr/>
          <p:nvPr/>
        </p:nvSpPr>
        <p:spPr>
          <a:xfrm>
            <a:off x="525624" y="1407366"/>
            <a:ext cx="2643674" cy="59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Optimal designs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AE40C1-47AF-4476-B904-95620F08EB9E}"/>
              </a:ext>
            </a:extLst>
          </p:cNvPr>
          <p:cNvSpPr/>
          <p:nvPr/>
        </p:nvSpPr>
        <p:spPr>
          <a:xfrm>
            <a:off x="3665375" y="1407366"/>
            <a:ext cx="2772747" cy="59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 surface model</a:t>
            </a:r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A636D272-1FAD-4FE0-8AF5-4014D8D3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75" y="2239346"/>
            <a:ext cx="2820218" cy="275253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484AF3-D443-4FD7-9E1D-8394D5885889}"/>
              </a:ext>
            </a:extLst>
          </p:cNvPr>
          <p:cNvSpPr txBox="1"/>
          <p:nvPr/>
        </p:nvSpPr>
        <p:spPr>
          <a:xfrm>
            <a:off x="538066" y="2304661"/>
            <a:ext cx="285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D-Optimal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I-Optimal design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088181-0531-4001-BE7D-59A9FF102AFB}"/>
              </a:ext>
            </a:extLst>
          </p:cNvPr>
          <p:cNvSpPr/>
          <p:nvPr/>
        </p:nvSpPr>
        <p:spPr>
          <a:xfrm>
            <a:off x="8333791" y="361560"/>
            <a:ext cx="2772747" cy="597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Statistical process control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949E1B-01FC-4E07-90A5-42A2CF356B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/>
          <a:stretch/>
        </p:blipFill>
        <p:spPr>
          <a:xfrm>
            <a:off x="7137919" y="1292738"/>
            <a:ext cx="4926563" cy="3573543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B2667A-AE77-4055-88EB-B13C81645EEC}"/>
              </a:ext>
            </a:extLst>
          </p:cNvPr>
          <p:cNvCxnSpPr>
            <a:stCxn id="2" idx="2"/>
          </p:cNvCxnSpPr>
          <p:nvPr/>
        </p:nvCxnSpPr>
        <p:spPr>
          <a:xfrm flipH="1">
            <a:off x="1847461" y="958720"/>
            <a:ext cx="1544382" cy="334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DF69907-506F-4BC1-9D62-66B68E1F74F9}"/>
              </a:ext>
            </a:extLst>
          </p:cNvPr>
          <p:cNvCxnSpPr>
            <a:stCxn id="2" idx="2"/>
          </p:cNvCxnSpPr>
          <p:nvPr/>
        </p:nvCxnSpPr>
        <p:spPr>
          <a:xfrm>
            <a:off x="3391843" y="958720"/>
            <a:ext cx="1572043" cy="334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752764-B661-4CE1-97EA-3770A15CCEAF}"/>
              </a:ext>
            </a:extLst>
          </p:cNvPr>
          <p:cNvSpPr txBox="1"/>
          <p:nvPr/>
        </p:nvSpPr>
        <p:spPr>
          <a:xfrm>
            <a:off x="618930" y="5103845"/>
            <a:ext cx="269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 parameters using less experimental runs with the same precision as a non-optimal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F13026-0673-4174-8846-92F95646F531}"/>
              </a:ext>
            </a:extLst>
          </p:cNvPr>
          <p:cNvSpPr txBox="1"/>
          <p:nvPr/>
        </p:nvSpPr>
        <p:spPr>
          <a:xfrm>
            <a:off x="3665375" y="5127468"/>
            <a:ext cx="296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Calculating parameter estimates for the experiment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8649F-1FAF-4D52-8C5B-4E3DC927A115}"/>
              </a:ext>
            </a:extLst>
          </p:cNvPr>
          <p:cNvSpPr txBox="1"/>
          <p:nvPr/>
        </p:nvSpPr>
        <p:spPr>
          <a:xfrm>
            <a:off x="7137918" y="5127468"/>
            <a:ext cx="492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charts to monitor the assay is performing as expected</a:t>
            </a:r>
          </a:p>
        </p:txBody>
      </p:sp>
    </p:spTree>
    <p:extLst>
      <p:ext uri="{BB962C8B-B14F-4D97-AF65-F5344CB8AC3E}">
        <p14:creationId xmlns:p14="http://schemas.microsoft.com/office/powerpoint/2010/main" val="128434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1B0AC9-782C-44B7-8EB8-AD602809C17A}"/>
              </a:ext>
            </a:extLst>
          </p:cNvPr>
          <p:cNvSpPr/>
          <p:nvPr/>
        </p:nvSpPr>
        <p:spPr>
          <a:xfrm>
            <a:off x="1548891" y="656252"/>
            <a:ext cx="235131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Equivalency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06D147-5E85-4878-A4DA-D218F40BC3A3}"/>
              </a:ext>
            </a:extLst>
          </p:cNvPr>
          <p:cNvSpPr/>
          <p:nvPr/>
        </p:nvSpPr>
        <p:spPr>
          <a:xfrm>
            <a:off x="7467602" y="656251"/>
            <a:ext cx="2351314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Multiple comparison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E763918C-2A53-4D50-9604-147A8529A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t="2099" r="1"/>
          <a:stretch/>
        </p:blipFill>
        <p:spPr>
          <a:xfrm>
            <a:off x="645713" y="1772815"/>
            <a:ext cx="4157669" cy="2603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84779-7AD8-4EE9-BEC8-3D39BEBDCD7D}"/>
              </a:ext>
            </a:extLst>
          </p:cNvPr>
          <p:cNvSpPr txBox="1"/>
          <p:nvPr/>
        </p:nvSpPr>
        <p:spPr>
          <a:xfrm>
            <a:off x="895739" y="4618653"/>
            <a:ext cx="387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Performed during assay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qualify a new instrument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CB59E05-C434-4492-BCA1-AED803AE3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2815"/>
            <a:ext cx="4900345" cy="2331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F8025-44B3-412C-9CE6-BB47A3F67900}"/>
              </a:ext>
            </a:extLst>
          </p:cNvPr>
          <p:cNvSpPr txBox="1"/>
          <p:nvPr/>
        </p:nvSpPr>
        <p:spPr>
          <a:xfrm>
            <a:off x="6096000" y="4618653"/>
            <a:ext cx="528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between two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Differences with respect to a control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6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135F-A57D-4862-9DA4-9A9022EF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819851"/>
          </a:xfrm>
        </p:spPr>
        <p:txBody>
          <a:bodyPr/>
          <a:lstStyle/>
          <a:p>
            <a:r>
              <a:rPr lang="en-US" b="1" dirty="0"/>
              <a:t>Statisticians’ positions and statistical software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1C5775-7858-417D-B4D0-5FF6F359F3EB}"/>
              </a:ext>
            </a:extLst>
          </p:cNvPr>
          <p:cNvSpPr/>
          <p:nvPr/>
        </p:nvSpPr>
        <p:spPr>
          <a:xfrm>
            <a:off x="1968759" y="2174031"/>
            <a:ext cx="2192694" cy="62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63961-C73A-4DAE-9445-76AA3E5A1F70}"/>
              </a:ext>
            </a:extLst>
          </p:cNvPr>
          <p:cNvSpPr/>
          <p:nvPr/>
        </p:nvSpPr>
        <p:spPr>
          <a:xfrm>
            <a:off x="8291803" y="2183360"/>
            <a:ext cx="2192694" cy="625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Non-Clinical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71B0B-F65F-45C0-8D62-7785211577A6}"/>
              </a:ext>
            </a:extLst>
          </p:cNvPr>
          <p:cNvSpPr/>
          <p:nvPr/>
        </p:nvSpPr>
        <p:spPr>
          <a:xfrm>
            <a:off x="1511559" y="3315476"/>
            <a:ext cx="3107094" cy="11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Biostatisticians, Data Scientists,  Development Statisticians, Statisticians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B5183-6DF1-4CA1-8E36-3E4C76E49899}"/>
              </a:ext>
            </a:extLst>
          </p:cNvPr>
          <p:cNvSpPr/>
          <p:nvPr/>
        </p:nvSpPr>
        <p:spPr>
          <a:xfrm>
            <a:off x="7834603" y="3309254"/>
            <a:ext cx="3107094" cy="11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Statisticians, Data Scientists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E8198-62ED-4FA3-9B84-07F1B5542F19}"/>
              </a:ext>
            </a:extLst>
          </p:cNvPr>
          <p:cNvSpPr/>
          <p:nvPr/>
        </p:nvSpPr>
        <p:spPr>
          <a:xfrm>
            <a:off x="928395" y="4845068"/>
            <a:ext cx="4273421" cy="119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Biostatisticians: SAS, R</a:t>
            </a:r>
          </a:p>
          <a:p>
            <a:pPr algn="ctr"/>
            <a:r>
              <a:rPr lang="en-US" dirty="0"/>
              <a:t>Data Scientists: R, Python, SQL</a:t>
            </a:r>
          </a:p>
          <a:p>
            <a:pPr algn="ctr"/>
            <a:r>
              <a:rPr lang="en-US" dirty="0"/>
              <a:t>Development Statistician: SAS, R, Python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F1960-864E-435D-80E0-5F5C8C5275E5}"/>
              </a:ext>
            </a:extLst>
          </p:cNvPr>
          <p:cNvSpPr/>
          <p:nvPr/>
        </p:nvSpPr>
        <p:spPr>
          <a:xfrm>
            <a:off x="7010400" y="4847548"/>
            <a:ext cx="4755501" cy="119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Statisticians: SAS, R, JMP, Minitab, Design Expert</a:t>
            </a:r>
          </a:p>
          <a:p>
            <a:pPr algn="ctr"/>
            <a:r>
              <a:rPr lang="en-US" dirty="0"/>
              <a:t>Data Scientists: R, Python, SQL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395BE-E92D-45B2-93F9-A605F9D3909F}"/>
              </a:ext>
            </a:extLst>
          </p:cNvPr>
          <p:cNvSpPr txBox="1"/>
          <p:nvPr/>
        </p:nvSpPr>
        <p:spPr>
          <a:xfrm>
            <a:off x="5735219" y="3518422"/>
            <a:ext cx="149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A8716-ACD8-4C56-8AA2-118451E0E869}"/>
              </a:ext>
            </a:extLst>
          </p:cNvPr>
          <p:cNvSpPr txBox="1"/>
          <p:nvPr/>
        </p:nvSpPr>
        <p:spPr>
          <a:xfrm>
            <a:off x="5494175" y="5118442"/>
            <a:ext cx="120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</a:t>
            </a:r>
            <a:r>
              <a:rPr lang="en-US" dirty="0" err="1"/>
              <a:t>Softwares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0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1995-DAAB-44C9-A1F2-F8DFAB32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>
            <a:normAutofit/>
          </a:bodyPr>
          <a:lstStyle/>
          <a:p>
            <a:r>
              <a:rPr lang="en-US" b="1" dirty="0"/>
              <a:t>CU courses and programs that helped me to shape my career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670D0-2926-4429-99C5-25175EC245E7}"/>
              </a:ext>
            </a:extLst>
          </p:cNvPr>
          <p:cNvSpPr txBox="1"/>
          <p:nvPr/>
        </p:nvSpPr>
        <p:spPr>
          <a:xfrm>
            <a:off x="761378" y="2666416"/>
            <a:ext cx="4426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Probability and Statistics (IA 530)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applied Statistics (STAT 584)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Biostatistics (STAT 318)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Probability and statistics (STAT 383)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Bayesian Data Analysis (STAT 585)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Ecological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of Experiment/ Design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02747-41B2-4AF1-A6BD-58355B8E7469}"/>
              </a:ext>
            </a:extLst>
          </p:cNvPr>
          <p:cNvSpPr/>
          <p:nvPr/>
        </p:nvSpPr>
        <p:spPr>
          <a:xfrm>
            <a:off x="1498496" y="2044383"/>
            <a:ext cx="2192694" cy="4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27038-ADAF-43FB-BE33-7509A3C1496C}"/>
              </a:ext>
            </a:extLst>
          </p:cNvPr>
          <p:cNvSpPr/>
          <p:nvPr/>
        </p:nvSpPr>
        <p:spPr>
          <a:xfrm>
            <a:off x="6596120" y="2064023"/>
            <a:ext cx="2192694" cy="467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A2A62-53A0-42F7-B064-770E171340BF}"/>
              </a:ext>
            </a:extLst>
          </p:cNvPr>
          <p:cNvSpPr txBox="1"/>
          <p:nvPr/>
        </p:nvSpPr>
        <p:spPr>
          <a:xfrm>
            <a:off x="6096000" y="2666416"/>
            <a:ext cx="49654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analysis to support graduate/undergraduate students and CU faculty collaborative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 assistant and tutoring – Biostatistics, Applied and General Statistics, Probability, Calculus, and Linear Algebra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fair </a:t>
            </a:r>
          </a:p>
        </p:txBody>
      </p:sp>
    </p:spTree>
    <p:extLst>
      <p:ext uri="{BB962C8B-B14F-4D97-AF65-F5344CB8AC3E}">
        <p14:creationId xmlns:p14="http://schemas.microsoft.com/office/powerpoint/2010/main" val="333903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questions in slide ">
            <a:extLst>
              <a:ext uri="{FF2B5EF4-FFF2-40B4-BE49-F238E27FC236}">
                <a16:creationId xmlns:a16="http://schemas.microsoft.com/office/drawing/2014/main" id="{7AB2D882-8686-4019-8B0B-F822933E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22" y="1376022"/>
            <a:ext cx="4105955" cy="410595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54DFEE-CB72-D34A-0717-6082D22CEBBF}"/>
              </a:ext>
            </a:extLst>
          </p:cNvPr>
          <p:cNvSpPr txBox="1">
            <a:spLocks/>
          </p:cNvSpPr>
          <p:nvPr/>
        </p:nvSpPr>
        <p:spPr>
          <a:xfrm>
            <a:off x="0" y="3583"/>
            <a:ext cx="12095922" cy="900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06254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332E-C77C-4DAB-8658-B8FCBB6E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93"/>
            <a:ext cx="10058400" cy="815866"/>
          </a:xfrm>
        </p:spPr>
        <p:txBody>
          <a:bodyPr/>
          <a:lstStyle/>
          <a:p>
            <a:r>
              <a:rPr lang="en-US" b="1" dirty="0"/>
              <a:t>About me…</a:t>
            </a:r>
          </a:p>
        </p:txBody>
      </p:sp>
      <p:pic>
        <p:nvPicPr>
          <p:cNvPr id="1026" name="Picture 2" descr="Image result for university of peradeniya">
            <a:extLst>
              <a:ext uri="{FF2B5EF4-FFF2-40B4-BE49-F238E27FC236}">
                <a16:creationId xmlns:a16="http://schemas.microsoft.com/office/drawing/2014/main" id="{0FD919AE-9753-4CE6-B8B3-3BE2A237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85" y="1888435"/>
            <a:ext cx="2097050" cy="1024925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versity of peradeniya">
            <a:extLst>
              <a:ext uri="{FF2B5EF4-FFF2-40B4-BE49-F238E27FC236}">
                <a16:creationId xmlns:a16="http://schemas.microsoft.com/office/drawing/2014/main" id="{F7C42B51-986B-4A77-A1BA-EDE5244E8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45" y="4629581"/>
            <a:ext cx="1891665" cy="1415347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niversity of peradeniya">
            <a:extLst>
              <a:ext uri="{FF2B5EF4-FFF2-40B4-BE49-F238E27FC236}">
                <a16:creationId xmlns:a16="http://schemas.microsoft.com/office/drawing/2014/main" id="{DB8A1578-158D-4E2C-8F27-92489F7CF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2" y="3063797"/>
            <a:ext cx="2034078" cy="1415347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iversity of Peradeniya Logo">
            <a:extLst>
              <a:ext uri="{FF2B5EF4-FFF2-40B4-BE49-F238E27FC236}">
                <a16:creationId xmlns:a16="http://schemas.microsoft.com/office/drawing/2014/main" id="{646E7CCA-C196-4680-8E5A-9D1503DA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8" y="4198284"/>
            <a:ext cx="1696455" cy="1211753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510A7A-E0CA-4673-9098-51F21487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1" y="2350791"/>
            <a:ext cx="1533842" cy="1415347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22EE93DD-50D7-4057-A7C2-03D852257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78" y="1888435"/>
            <a:ext cx="3917085" cy="1821718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pic>
        <p:nvPicPr>
          <p:cNvPr id="1036" name="Picture 12" descr="Image result for clarkson university class of 2016">
            <a:extLst>
              <a:ext uri="{FF2B5EF4-FFF2-40B4-BE49-F238E27FC236}">
                <a16:creationId xmlns:a16="http://schemas.microsoft.com/office/drawing/2014/main" id="{865D5B95-1F6C-4BE9-9AA2-B09ABE641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74" y="4019640"/>
            <a:ext cx="1571625" cy="1714500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lass of 2016 Sticker">
            <a:extLst>
              <a:ext uri="{FF2B5EF4-FFF2-40B4-BE49-F238E27FC236}">
                <a16:creationId xmlns:a16="http://schemas.microsoft.com/office/drawing/2014/main" id="{6ABADD73-A189-4F48-9702-BA609B42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44" y="4019640"/>
            <a:ext cx="1452290" cy="1502369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Merck west point">
            <a:extLst>
              <a:ext uri="{FF2B5EF4-FFF2-40B4-BE49-F238E27FC236}">
                <a16:creationId xmlns:a16="http://schemas.microsoft.com/office/drawing/2014/main" id="{071815B4-8286-43FF-8C3C-5F7C0AE1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69" y="1888435"/>
            <a:ext cx="2952750" cy="1714500"/>
          </a:xfrm>
          <a:prstGeom prst="rect">
            <a:avLst/>
          </a:prstGeom>
          <a:noFill/>
          <a:ln w="158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E79F0B2-9BED-4512-9AAC-9A4EDF5F4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00" y="3744988"/>
            <a:ext cx="3204488" cy="247671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1D1667C-8E54-43BF-8484-A4F5625E4AE3}"/>
              </a:ext>
            </a:extLst>
          </p:cNvPr>
          <p:cNvSpPr/>
          <p:nvPr/>
        </p:nvSpPr>
        <p:spPr>
          <a:xfrm>
            <a:off x="4126783" y="3928188"/>
            <a:ext cx="473643" cy="38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4374D9-1160-4460-A4F4-3AE0291B35C9}"/>
              </a:ext>
            </a:extLst>
          </p:cNvPr>
          <p:cNvSpPr/>
          <p:nvPr/>
        </p:nvSpPr>
        <p:spPr>
          <a:xfrm>
            <a:off x="8325333" y="3928188"/>
            <a:ext cx="473643" cy="38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37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89C-E105-4A9A-94C2-57445A2C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834887"/>
          </a:xfrm>
        </p:spPr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B0AF7-E4EC-4CEF-B262-DFE05585C78A}"/>
              </a:ext>
            </a:extLst>
          </p:cNvPr>
          <p:cNvSpPr txBox="1"/>
          <p:nvPr/>
        </p:nvSpPr>
        <p:spPr>
          <a:xfrm>
            <a:off x="979715" y="1984855"/>
            <a:ext cx="9997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Classification of pharmaceutical products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Phases of pharmaceutical development and manufacturing process of a discovery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Analytical methods and statistical support employed in these phases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role of statisticians in pharmaceutical development and manufacturing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Statistical software and information technology involved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Clarkson University (CU) courses and programs that helped me to shape my career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7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A4A7-1DE5-4AA9-B044-770FC11B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058400" cy="849086"/>
          </a:xfrm>
        </p:spPr>
        <p:txBody>
          <a:bodyPr/>
          <a:lstStyle/>
          <a:p>
            <a:r>
              <a:rPr lang="en-US" b="1" dirty="0"/>
              <a:t>Classification of pharmaceutical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A9609-114D-417C-89BD-23E87115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6" y="2595753"/>
            <a:ext cx="5792756" cy="23368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7C7C63-6082-4FF8-A2FA-C5AB39366BBB}"/>
              </a:ext>
            </a:extLst>
          </p:cNvPr>
          <p:cNvSpPr/>
          <p:nvPr/>
        </p:nvSpPr>
        <p:spPr>
          <a:xfrm>
            <a:off x="794657" y="5088294"/>
            <a:ext cx="1562875" cy="83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Pills and Capsules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35CEF-26D9-4E87-8131-EF67FB0C38F6}"/>
              </a:ext>
            </a:extLst>
          </p:cNvPr>
          <p:cNvSpPr/>
          <p:nvPr/>
        </p:nvSpPr>
        <p:spPr>
          <a:xfrm>
            <a:off x="2688770" y="5088294"/>
            <a:ext cx="1562875" cy="83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Vaccines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D6DC5-C686-4B61-81A0-DF054E0803BE}"/>
              </a:ext>
            </a:extLst>
          </p:cNvPr>
          <p:cNvSpPr/>
          <p:nvPr/>
        </p:nvSpPr>
        <p:spPr>
          <a:xfrm>
            <a:off x="4741505" y="5088294"/>
            <a:ext cx="1562875" cy="83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Oncology Treatments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F4A8E-9DC5-416E-AF76-21CD7C2C25FC}"/>
              </a:ext>
            </a:extLst>
          </p:cNvPr>
          <p:cNvSpPr/>
          <p:nvPr/>
        </p:nvSpPr>
        <p:spPr>
          <a:xfrm>
            <a:off x="2572138" y="1838343"/>
            <a:ext cx="1920552" cy="60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F760E-D891-4C39-A6BE-D81A757F21EA}"/>
              </a:ext>
            </a:extLst>
          </p:cNvPr>
          <p:cNvSpPr/>
          <p:nvPr/>
        </p:nvSpPr>
        <p:spPr>
          <a:xfrm>
            <a:off x="8500187" y="1838343"/>
            <a:ext cx="1920552" cy="60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Animal Health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55D2B81-80CE-4D8A-86E7-578EA5555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25" y="2595753"/>
            <a:ext cx="3556076" cy="23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9C63-10AA-4960-9B10-B6F4962B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79" y="27010"/>
            <a:ext cx="12044211" cy="1450757"/>
          </a:xfrm>
        </p:spPr>
        <p:txBody>
          <a:bodyPr>
            <a:normAutofit/>
          </a:bodyPr>
          <a:lstStyle/>
          <a:p>
            <a:r>
              <a:rPr lang="en-US" b="1" dirty="0"/>
              <a:t>Schematic of pharmaceutical development and manufacturing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2CA74-8F51-4152-9E9E-9E0DE49922A3}"/>
              </a:ext>
            </a:extLst>
          </p:cNvPr>
          <p:cNvSpPr txBox="1"/>
          <p:nvPr/>
        </p:nvSpPr>
        <p:spPr>
          <a:xfrm>
            <a:off x="360395" y="1848912"/>
            <a:ext cx="16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Clinical Trials: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460F8-56A1-48EB-B466-929DAC7C7A9E}"/>
              </a:ext>
            </a:extLst>
          </p:cNvPr>
          <p:cNvSpPr txBox="1"/>
          <p:nvPr/>
        </p:nvSpPr>
        <p:spPr>
          <a:xfrm>
            <a:off x="360395" y="2650209"/>
            <a:ext cx="16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Pre-Clinical: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FFDEB-45B1-43D0-9B9C-546F616595F6}"/>
              </a:ext>
            </a:extLst>
          </p:cNvPr>
          <p:cNvSpPr txBox="1"/>
          <p:nvPr/>
        </p:nvSpPr>
        <p:spPr>
          <a:xfrm>
            <a:off x="373668" y="3468125"/>
            <a:ext cx="1898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Active Pharma Ingredient (API):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6CD5F-F06D-4344-B984-C68B52B3B305}"/>
              </a:ext>
            </a:extLst>
          </p:cNvPr>
          <p:cNvSpPr txBox="1"/>
          <p:nvPr/>
        </p:nvSpPr>
        <p:spPr>
          <a:xfrm>
            <a:off x="373668" y="4604195"/>
            <a:ext cx="2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Formulation: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A2067-5FBF-45AC-B934-4240E3E30A82}"/>
              </a:ext>
            </a:extLst>
          </p:cNvPr>
          <p:cNvSpPr txBox="1"/>
          <p:nvPr/>
        </p:nvSpPr>
        <p:spPr>
          <a:xfrm>
            <a:off x="373668" y="5609816"/>
            <a:ext cx="200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Analytical: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588D55-D8F7-4D04-9F99-DB7E2B05F675}"/>
              </a:ext>
            </a:extLst>
          </p:cNvPr>
          <p:cNvSpPr/>
          <p:nvPr/>
        </p:nvSpPr>
        <p:spPr>
          <a:xfrm>
            <a:off x="3143297" y="1813546"/>
            <a:ext cx="1110343" cy="47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Phase 1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20A4AC-D53A-4FDC-9151-C2E90124F2EE}"/>
              </a:ext>
            </a:extLst>
          </p:cNvPr>
          <p:cNvSpPr/>
          <p:nvPr/>
        </p:nvSpPr>
        <p:spPr>
          <a:xfrm>
            <a:off x="4510077" y="1791976"/>
            <a:ext cx="1231641" cy="474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Phase IIA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E0C9DCA-FC8F-4CAF-8407-1E8D92DC9B47}"/>
              </a:ext>
            </a:extLst>
          </p:cNvPr>
          <p:cNvSpPr/>
          <p:nvPr/>
        </p:nvSpPr>
        <p:spPr>
          <a:xfrm>
            <a:off x="5973315" y="1791976"/>
            <a:ext cx="1231641" cy="474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Phase IIB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9D586E8-91F8-4601-9605-52B6BCEC41C3}"/>
              </a:ext>
            </a:extLst>
          </p:cNvPr>
          <p:cNvSpPr/>
          <p:nvPr/>
        </p:nvSpPr>
        <p:spPr>
          <a:xfrm>
            <a:off x="7466352" y="1791976"/>
            <a:ext cx="1231641" cy="474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Phase III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CC6766-B260-4DEC-8A96-80BB899F794E}"/>
              </a:ext>
            </a:extLst>
          </p:cNvPr>
          <p:cNvSpPr/>
          <p:nvPr/>
        </p:nvSpPr>
        <p:spPr>
          <a:xfrm>
            <a:off x="9075282" y="1795912"/>
            <a:ext cx="1231641" cy="470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Phase IV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2B0065-EF75-4ED6-89B2-53C208E76DD6}"/>
              </a:ext>
            </a:extLst>
          </p:cNvPr>
          <p:cNvSpPr/>
          <p:nvPr/>
        </p:nvSpPr>
        <p:spPr>
          <a:xfrm>
            <a:off x="1923856" y="2330659"/>
            <a:ext cx="1705946" cy="512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Pharmacology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5613D20-7075-456A-8172-D1CA2E603C03}"/>
              </a:ext>
            </a:extLst>
          </p:cNvPr>
          <p:cNvSpPr/>
          <p:nvPr/>
        </p:nvSpPr>
        <p:spPr>
          <a:xfrm>
            <a:off x="1919810" y="2856461"/>
            <a:ext cx="2028630" cy="443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Animal Toxicology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B661FA7-FFC2-4B9B-9543-FEADC2CD2FAC}"/>
              </a:ext>
            </a:extLst>
          </p:cNvPr>
          <p:cNvSpPr/>
          <p:nvPr/>
        </p:nvSpPr>
        <p:spPr>
          <a:xfrm>
            <a:off x="2164702" y="3526275"/>
            <a:ext cx="1286847" cy="485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Discovery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204B4E0-471C-4159-87B8-AE8432C10AC1}"/>
              </a:ext>
            </a:extLst>
          </p:cNvPr>
          <p:cNvSpPr/>
          <p:nvPr/>
        </p:nvSpPr>
        <p:spPr>
          <a:xfrm>
            <a:off x="3763528" y="3352045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Small Scale Process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959E039-02D1-4D93-903B-1E1D56341CDE}"/>
              </a:ext>
            </a:extLst>
          </p:cNvPr>
          <p:cNvSpPr/>
          <p:nvPr/>
        </p:nvSpPr>
        <p:spPr>
          <a:xfrm>
            <a:off x="3760755" y="4314642"/>
            <a:ext cx="1536829" cy="915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Small Scale Process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20466CA-AA4B-43F9-8916-DA7A7726042B}"/>
              </a:ext>
            </a:extLst>
          </p:cNvPr>
          <p:cNvSpPr/>
          <p:nvPr/>
        </p:nvSpPr>
        <p:spPr>
          <a:xfrm>
            <a:off x="3743909" y="5380689"/>
            <a:ext cx="1536829" cy="82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Assay Development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FD650DF-C1CB-4A59-85AF-90197E012C9E}"/>
              </a:ext>
            </a:extLst>
          </p:cNvPr>
          <p:cNvSpPr/>
          <p:nvPr/>
        </p:nvSpPr>
        <p:spPr>
          <a:xfrm>
            <a:off x="5390482" y="3367069"/>
            <a:ext cx="1536829" cy="832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Process Scale-up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1EE49FF-72FF-4A90-AC97-3818E1874D97}"/>
              </a:ext>
            </a:extLst>
          </p:cNvPr>
          <p:cNvSpPr/>
          <p:nvPr/>
        </p:nvSpPr>
        <p:spPr>
          <a:xfrm>
            <a:off x="5395007" y="4356001"/>
            <a:ext cx="1536829" cy="832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Process Scale-up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0C7A82A-2BEF-4214-A7F4-6EFC609FEF9A}"/>
              </a:ext>
            </a:extLst>
          </p:cNvPr>
          <p:cNvSpPr/>
          <p:nvPr/>
        </p:nvSpPr>
        <p:spPr>
          <a:xfrm>
            <a:off x="5389635" y="5360756"/>
            <a:ext cx="1536829" cy="832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Assay Validation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B7B3617-F90B-4CDB-AE54-8E540AD41FD0}"/>
              </a:ext>
            </a:extLst>
          </p:cNvPr>
          <p:cNvSpPr/>
          <p:nvPr/>
        </p:nvSpPr>
        <p:spPr>
          <a:xfrm>
            <a:off x="7093419" y="3356058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Technology Transfer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7D60FD2-117C-40E6-A104-45DB0F052956}"/>
              </a:ext>
            </a:extLst>
          </p:cNvPr>
          <p:cNvSpPr/>
          <p:nvPr/>
        </p:nvSpPr>
        <p:spPr>
          <a:xfrm>
            <a:off x="7093418" y="4336593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Technology Transfer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FC8585E-DAC9-4C33-A97E-6B04F5FB068D}"/>
              </a:ext>
            </a:extLst>
          </p:cNvPr>
          <p:cNvSpPr/>
          <p:nvPr/>
        </p:nvSpPr>
        <p:spPr>
          <a:xfrm>
            <a:off x="7075336" y="5317128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Method Transfer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A30F366-DCAC-4F19-A46E-CE87FC5647D9}"/>
              </a:ext>
            </a:extLst>
          </p:cNvPr>
          <p:cNvSpPr/>
          <p:nvPr/>
        </p:nvSpPr>
        <p:spPr>
          <a:xfrm>
            <a:off x="9036997" y="3366323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Full Scale Manufacture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EFED002-87E5-4AAB-9A27-724F6C504824}"/>
              </a:ext>
            </a:extLst>
          </p:cNvPr>
          <p:cNvSpPr/>
          <p:nvPr/>
        </p:nvSpPr>
        <p:spPr>
          <a:xfrm>
            <a:off x="9036323" y="4348331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Full Scale Manufacture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4ABF770-9C0F-4CAF-9B9B-98F7AA9DF199}"/>
              </a:ext>
            </a:extLst>
          </p:cNvPr>
          <p:cNvSpPr/>
          <p:nvPr/>
        </p:nvSpPr>
        <p:spPr>
          <a:xfrm>
            <a:off x="9036323" y="5333982"/>
            <a:ext cx="1536829" cy="871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Quality Control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719886-86A2-4E1C-AC7B-83923CBE5AFF}"/>
              </a:ext>
            </a:extLst>
          </p:cNvPr>
          <p:cNvSpPr/>
          <p:nvPr/>
        </p:nvSpPr>
        <p:spPr>
          <a:xfrm>
            <a:off x="3629802" y="3332403"/>
            <a:ext cx="7100402" cy="2919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721186-8BA6-4A5D-84B0-2EAB6CEC19FC}"/>
              </a:ext>
            </a:extLst>
          </p:cNvPr>
          <p:cNvCxnSpPr>
            <a:cxnSpLocks/>
          </p:cNvCxnSpPr>
          <p:nvPr/>
        </p:nvCxnSpPr>
        <p:spPr>
          <a:xfrm flipH="1">
            <a:off x="8813792" y="1727891"/>
            <a:ext cx="29893" cy="452147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58EE11E-70B2-4096-827D-A55E3609F6E3}"/>
              </a:ext>
            </a:extLst>
          </p:cNvPr>
          <p:cNvSpPr txBox="1"/>
          <p:nvPr/>
        </p:nvSpPr>
        <p:spPr>
          <a:xfrm>
            <a:off x="4198776" y="2650209"/>
            <a:ext cx="333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Product development phase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EE8651-AAF8-4271-B7BC-652228E7931B}"/>
              </a:ext>
            </a:extLst>
          </p:cNvPr>
          <p:cNvSpPr txBox="1"/>
          <p:nvPr/>
        </p:nvSpPr>
        <p:spPr>
          <a:xfrm>
            <a:off x="8994387" y="2360541"/>
            <a:ext cx="1999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Drug approved for marketing and manufacture</a:t>
            </a:r>
          </a:p>
        </p:txBody>
      </p:sp>
    </p:spTree>
    <p:extLst>
      <p:ext uri="{BB962C8B-B14F-4D97-AF65-F5344CB8AC3E}">
        <p14:creationId xmlns:p14="http://schemas.microsoft.com/office/powerpoint/2010/main" val="43233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DBC5-E115-4956-8D06-EFD35DD2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b="1" dirty="0"/>
              <a:t>Phases of development for API, drug product, and analytical methods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6BDBBA-E766-4452-A84A-806FA6614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0199"/>
              </p:ext>
            </p:extLst>
          </p:nvPr>
        </p:nvGraphicFramePr>
        <p:xfrm>
          <a:off x="1184988" y="1843174"/>
          <a:ext cx="10138643" cy="445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098">
                  <a:extLst>
                    <a:ext uri="{9D8B030D-6E8A-4147-A177-3AD203B41FA5}">
                      <a16:colId xmlns:a16="http://schemas.microsoft.com/office/drawing/2014/main" val="1592676319"/>
                    </a:ext>
                  </a:extLst>
                </a:gridCol>
                <a:gridCol w="2827071">
                  <a:extLst>
                    <a:ext uri="{9D8B030D-6E8A-4147-A177-3AD203B41FA5}">
                      <a16:colId xmlns:a16="http://schemas.microsoft.com/office/drawing/2014/main" val="549264160"/>
                    </a:ext>
                  </a:extLst>
                </a:gridCol>
                <a:gridCol w="2680737">
                  <a:extLst>
                    <a:ext uri="{9D8B030D-6E8A-4147-A177-3AD203B41FA5}">
                      <a16:colId xmlns:a16="http://schemas.microsoft.com/office/drawing/2014/main" val="553578853"/>
                    </a:ext>
                  </a:extLst>
                </a:gridCol>
                <a:gridCol w="2680737">
                  <a:extLst>
                    <a:ext uri="{9D8B030D-6E8A-4147-A177-3AD203B41FA5}">
                      <a16:colId xmlns:a16="http://schemas.microsoft.com/office/drawing/2014/main" val="214322035"/>
                    </a:ext>
                  </a:extLst>
                </a:gridCol>
              </a:tblGrid>
              <a:tr h="46233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Drug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Analytical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79573"/>
                  </a:ext>
                </a:extLst>
              </a:tr>
              <a:tr h="694570">
                <a:tc>
                  <a:txBody>
                    <a:bodyPr/>
                    <a:lstStyle/>
                    <a:p>
                      <a:r>
                        <a:rPr lang="en-US" sz="1400" b="1" dirty="0"/>
                        <a:t>Pre-clinical</a:t>
                      </a:r>
                    </a:p>
                    <a:p>
                      <a:r>
                        <a:rPr lang="en-US" sz="1400" dirty="0"/>
                        <a:t>Lab and animal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Molecule selection, synthetic route development, creation of supplies for animal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Animal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Determine measurement needs, select analytical methods, develop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43399"/>
                  </a:ext>
                </a:extLst>
              </a:tr>
              <a:tr h="694570">
                <a:tc>
                  <a:txBody>
                    <a:bodyPr/>
                    <a:lstStyle/>
                    <a:p>
                      <a:r>
                        <a:rPr lang="en-US" sz="1400" b="1" dirty="0"/>
                        <a:t>Phase I</a:t>
                      </a:r>
                    </a:p>
                    <a:p>
                      <a:r>
                        <a:rPr lang="en-US" sz="1400" dirty="0"/>
                        <a:t>Safety studies (20-100 volunteers)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Start </a:t>
                      </a:r>
                      <a:r>
                        <a:rPr lang="en-US" sz="1400" b="1" dirty="0"/>
                        <a:t>GMP</a:t>
                      </a:r>
                      <a:r>
                        <a:rPr lang="en-US" sz="1400" dirty="0"/>
                        <a:t> manufacturing process for clinical trial investigation of physical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Consider formulation, investigate supplies, stability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Analytical-method optimization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292078"/>
                  </a:ext>
                </a:extLst>
              </a:tr>
              <a:tr h="694570">
                <a:tc>
                  <a:txBody>
                    <a:bodyPr/>
                    <a:lstStyle/>
                    <a:p>
                      <a:r>
                        <a:rPr lang="en-US" sz="1400" b="1" dirty="0"/>
                        <a:t>Phase II</a:t>
                      </a:r>
                    </a:p>
                    <a:p>
                      <a:r>
                        <a:rPr lang="en-US" sz="1400" dirty="0"/>
                        <a:t>Dose finding efficacy</a:t>
                      </a:r>
                    </a:p>
                    <a:p>
                      <a:r>
                        <a:rPr lang="en-US" sz="1400" dirty="0"/>
                        <a:t>(100-500 volunteers)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Scaling up chemical 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Drug-product formulation optimized, shelf-life studies begin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Analytical-method optimization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64503"/>
                  </a:ext>
                </a:extLst>
              </a:tr>
              <a:tr h="897153">
                <a:tc>
                  <a:txBody>
                    <a:bodyPr/>
                    <a:lstStyle/>
                    <a:p>
                      <a:r>
                        <a:rPr lang="en-US" sz="1400" b="1" dirty="0"/>
                        <a:t>Phase III</a:t>
                      </a:r>
                    </a:p>
                    <a:p>
                      <a:r>
                        <a:rPr lang="en-US" sz="1400" dirty="0"/>
                        <a:t>Confirm efficacy and safety (1000-5000 volunteers)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Clinical-trial supply manufacture, identification of critical process characteristics, process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Manufacture of clinical trial supplies, scale-up of drug product determination, process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 and process specification finalized, process monitoring established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473636"/>
                  </a:ext>
                </a:extLst>
              </a:tr>
              <a:tr h="853170">
                <a:tc>
                  <a:txBody>
                    <a:bodyPr/>
                    <a:lstStyle/>
                    <a:p>
                      <a:r>
                        <a:rPr lang="en-US" sz="1400" b="1" dirty="0"/>
                        <a:t>Phase IV</a:t>
                      </a:r>
                    </a:p>
                    <a:p>
                      <a:r>
                        <a:rPr lang="en-US" sz="1400" dirty="0"/>
                        <a:t>FDA review/ ongoing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Technology transfer from R&amp;D to commercial manufacturing facility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Technology transfer from R&amp;D to commercial manufacture facility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Product and process monitoring for statistical control and quality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8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1B6C-66E2-4A39-8B79-85458875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b="1" dirty="0"/>
              <a:t>Regulatory agencies worldwide, standards, and regulations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B0B12D-3984-49E3-A416-D5183CD9D502}"/>
              </a:ext>
            </a:extLst>
          </p:cNvPr>
          <p:cNvSpPr txBox="1"/>
          <p:nvPr/>
        </p:nvSpPr>
        <p:spPr>
          <a:xfrm>
            <a:off x="7688425" y="2236656"/>
            <a:ext cx="3200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USP – United States Pharmacopeia (standards to help to ensure the products are of appropriate identity, as well as strength, quality, purity and consistency)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F7DC1-F606-48AB-9E6C-A44D73B7E13F}"/>
              </a:ext>
            </a:extLst>
          </p:cNvPr>
          <p:cNvSpPr txBox="1"/>
          <p:nvPr/>
        </p:nvSpPr>
        <p:spPr>
          <a:xfrm>
            <a:off x="7688425" y="4263417"/>
            <a:ext cx="320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ICH – International Conference on Harmonization (provides a unified standard for the European Union, Japan, and the US)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C5AF4-A650-4FBA-87F8-40CB44A3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4" y="2228671"/>
            <a:ext cx="6615721" cy="336036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27689-EEC4-4198-889C-2651B8760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436" y="4267313"/>
            <a:ext cx="859030" cy="73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11F3A-07C9-49FE-B503-B043696AB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280" y="2236656"/>
            <a:ext cx="941342" cy="9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3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7CC5-9C17-4310-A6C9-E2135270B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4948"/>
          </a:xfrm>
        </p:spPr>
        <p:txBody>
          <a:bodyPr>
            <a:normAutofit/>
          </a:bodyPr>
          <a:lstStyle/>
          <a:p>
            <a:r>
              <a:rPr lang="en-US" b="1" dirty="0"/>
              <a:t>Drug product development and statistical support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583862-BA0F-4420-B4B5-D4455158A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801950"/>
              </p:ext>
            </p:extLst>
          </p:nvPr>
        </p:nvGraphicFramePr>
        <p:xfrm>
          <a:off x="164737" y="1755357"/>
          <a:ext cx="1192348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287">
                  <a:extLst>
                    <a:ext uri="{9D8B030D-6E8A-4147-A177-3AD203B41FA5}">
                      <a16:colId xmlns:a16="http://schemas.microsoft.com/office/drawing/2014/main" val="2425058625"/>
                    </a:ext>
                  </a:extLst>
                </a:gridCol>
                <a:gridCol w="4422711">
                  <a:extLst>
                    <a:ext uri="{9D8B030D-6E8A-4147-A177-3AD203B41FA5}">
                      <a16:colId xmlns:a16="http://schemas.microsoft.com/office/drawing/2014/main" val="3167206350"/>
                    </a:ext>
                  </a:extLst>
                </a:gridCol>
                <a:gridCol w="5463488">
                  <a:extLst>
                    <a:ext uri="{9D8B030D-6E8A-4147-A177-3AD203B41FA5}">
                      <a16:colId xmlns:a16="http://schemas.microsoft.com/office/drawing/2014/main" val="366461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Nominate an API for clinical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Discover the API and perform various preclinical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Multiple comparison techniques for combinatorial chemists; analysis of genomic data; design and analysis of animal safety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3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Perform Phase I clinical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Determine Phase I dosage type</a:t>
                      </a:r>
                    </a:p>
                    <a:p>
                      <a:r>
                        <a:rPr lang="en-US" sz="1200" dirty="0"/>
                        <a:t>Excipient compatibility studies</a:t>
                      </a:r>
                    </a:p>
                    <a:p>
                      <a:r>
                        <a:rPr lang="en-US" sz="1200" dirty="0"/>
                        <a:t>Accelerated stability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of historical data; statistical thinking </a:t>
                      </a:r>
                    </a:p>
                    <a:p>
                      <a:r>
                        <a:rPr lang="en-US" sz="1200" dirty="0"/>
                        <a:t>Design and analyze experiments</a:t>
                      </a:r>
                    </a:p>
                    <a:p>
                      <a:r>
                        <a:rPr lang="en-US" sz="1200" dirty="0"/>
                        <a:t>Regression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49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Perform Phase II dose ranging and proof of concept clinical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Determine Phase II dosage type</a:t>
                      </a:r>
                    </a:p>
                    <a:p>
                      <a:r>
                        <a:rPr lang="en-US" sz="1200" dirty="0"/>
                        <a:t>Evaluate excipient compatibility</a:t>
                      </a:r>
                    </a:p>
                    <a:p>
                      <a:r>
                        <a:rPr lang="en-US" sz="1200" dirty="0"/>
                        <a:t>Develop Phase II dosage formulation</a:t>
                      </a:r>
                    </a:p>
                    <a:p>
                      <a:r>
                        <a:rPr lang="en-US" sz="1200" dirty="0"/>
                        <a:t>Develop Phase II manufacturing process</a:t>
                      </a:r>
                    </a:p>
                    <a:p>
                      <a:r>
                        <a:rPr lang="en-US" sz="1200" dirty="0"/>
                        <a:t>Stability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Analysis of historical data; statistical thinking </a:t>
                      </a:r>
                    </a:p>
                    <a:p>
                      <a:r>
                        <a:rPr lang="en-US" sz="1200" dirty="0"/>
                        <a:t>Design and analyze experiments</a:t>
                      </a:r>
                    </a:p>
                    <a:p>
                      <a:r>
                        <a:rPr lang="en-US" sz="1200" dirty="0"/>
                        <a:t>Design and analyze factorial or mixture experiments</a:t>
                      </a:r>
                    </a:p>
                    <a:p>
                      <a:r>
                        <a:rPr lang="en-US" sz="1200" dirty="0"/>
                        <a:t>Design and analyze factorial or response surface experiments</a:t>
                      </a:r>
                    </a:p>
                    <a:p>
                      <a:r>
                        <a:rPr lang="en-US" sz="1200" dirty="0"/>
                        <a:t>Regression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Perform Phase III clinical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 and scale Phase III dosage formulation</a:t>
                      </a:r>
                    </a:p>
                    <a:p>
                      <a:r>
                        <a:rPr lang="en-US" sz="1200" dirty="0"/>
                        <a:t>Develop and scale Phase III manufacturing process</a:t>
                      </a:r>
                    </a:p>
                    <a:p>
                      <a:r>
                        <a:rPr lang="en-US" sz="1200" dirty="0"/>
                        <a:t>Develop process analytical technology application</a:t>
                      </a:r>
                    </a:p>
                    <a:p>
                      <a:r>
                        <a:rPr lang="en-US" sz="1200" dirty="0"/>
                        <a:t>Transfer technology to commercial manufacturing division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Design and analyze factorial or response surface experiments</a:t>
                      </a:r>
                    </a:p>
                    <a:p>
                      <a:r>
                        <a:rPr lang="en-US" sz="1200" dirty="0"/>
                        <a:t>Design and analyze factorial or mixture experiments</a:t>
                      </a:r>
                    </a:p>
                    <a:p>
                      <a:r>
                        <a:rPr lang="en-US" sz="1200" dirty="0"/>
                        <a:t>Multivariate analysis</a:t>
                      </a:r>
                    </a:p>
                    <a:p>
                      <a:r>
                        <a:rPr lang="en-US" sz="1200" dirty="0"/>
                        <a:t>Write reports and consult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2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Submit new-drug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 and scale commercial formulation and process</a:t>
                      </a:r>
                    </a:p>
                    <a:p>
                      <a:r>
                        <a:rPr lang="en-US" sz="1200" dirty="0"/>
                        <a:t>Define design and knowledge spaces for DP formulation and process</a:t>
                      </a:r>
                    </a:p>
                    <a:p>
                      <a:r>
                        <a:rPr lang="en-US" sz="1200" dirty="0"/>
                        <a:t>Conduct ICH campaign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Design and analyze factorial, mechanistic, mixture and response surface experiments</a:t>
                      </a:r>
                    </a:p>
                    <a:p>
                      <a:r>
                        <a:rPr lang="en-US" sz="1200" dirty="0"/>
                        <a:t>Design and analyze product-and-process understanding experiments </a:t>
                      </a:r>
                    </a:p>
                    <a:p>
                      <a:r>
                        <a:rPr lang="en-US" sz="1200" dirty="0"/>
                        <a:t>Analyze ICH stability studies (set expiry)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345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Produce commercial 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Establish quality attribute procedures</a:t>
                      </a:r>
                    </a:p>
                    <a:p>
                      <a:r>
                        <a:rPr lang="en-US" sz="1200" dirty="0"/>
                        <a:t>Monitor drug product stability </a:t>
                      </a:r>
                    </a:p>
                    <a:p>
                      <a:r>
                        <a:rPr lang="en-US" sz="1200" dirty="0"/>
                        <a:t>Improve the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Assess process capability and establish quality systems to control the process </a:t>
                      </a:r>
                    </a:p>
                    <a:p>
                      <a:r>
                        <a:rPr lang="en-US" sz="1200" dirty="0"/>
                        <a:t>Analyze data from annual stability lots</a:t>
                      </a:r>
                    </a:p>
                    <a:p>
                      <a:r>
                        <a:rPr lang="en-US" sz="1200" dirty="0"/>
                        <a:t>Data mining, DoE, Six Sigma techniques, Lean techniques, JIT manufacturing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7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26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CC1BF-650D-4F80-ADEE-C629A3DF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3"/>
            <a:ext cx="12095922" cy="900887"/>
          </a:xfrm>
        </p:spPr>
        <p:txBody>
          <a:bodyPr/>
          <a:lstStyle/>
          <a:p>
            <a:r>
              <a:rPr lang="en-US" b="1" dirty="0"/>
              <a:t>Statistical support during manufacturing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00950-B2F6-4363-8872-42654F748123}"/>
              </a:ext>
            </a:extLst>
          </p:cNvPr>
          <p:cNvSpPr/>
          <p:nvPr/>
        </p:nvSpPr>
        <p:spPr>
          <a:xfrm>
            <a:off x="5107577" y="1852435"/>
            <a:ext cx="1976846" cy="618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Regressions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41D641-EA7A-4BB8-A85C-DE83E19BDC6E}"/>
              </a:ext>
            </a:extLst>
          </p:cNvPr>
          <p:cNvSpPr/>
          <p:nvPr/>
        </p:nvSpPr>
        <p:spPr>
          <a:xfrm>
            <a:off x="1472371" y="2913951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Regression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488538-FFE3-4EFA-AC6B-6AFE0E45B18B}"/>
              </a:ext>
            </a:extLst>
          </p:cNvPr>
          <p:cNvSpPr/>
          <p:nvPr/>
        </p:nvSpPr>
        <p:spPr>
          <a:xfrm>
            <a:off x="5299476" y="2913951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Mixed Effect Models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3E3A6B-8F3C-4919-AD18-CCBCA1966AB0}"/>
              </a:ext>
            </a:extLst>
          </p:cNvPr>
          <p:cNvSpPr/>
          <p:nvPr/>
        </p:nvSpPr>
        <p:spPr>
          <a:xfrm>
            <a:off x="9073711" y="2913951"/>
            <a:ext cx="164592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Multivariate Regression</a:t>
            </a:r>
          </a:p>
        </p:txBody>
      </p:sp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id="{93504CE5-31E7-4241-B63B-77F7924BF0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/>
          <a:stretch/>
        </p:blipFill>
        <p:spPr>
          <a:xfrm>
            <a:off x="445675" y="3763962"/>
            <a:ext cx="3632627" cy="195072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B4715858-F529-434E-9725-DCD625A20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"/>
          <a:stretch/>
        </p:blipFill>
        <p:spPr>
          <a:xfrm>
            <a:off x="4248409" y="3756478"/>
            <a:ext cx="3692068" cy="1952596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CA23A9-8FD7-4BCD-9528-2D456DA42A4B}"/>
              </a:ext>
            </a:extLst>
          </p:cNvPr>
          <p:cNvCxnSpPr>
            <a:stCxn id="4" idx="2"/>
          </p:cNvCxnSpPr>
          <p:nvPr/>
        </p:nvCxnSpPr>
        <p:spPr>
          <a:xfrm flipH="1">
            <a:off x="2295331" y="2470744"/>
            <a:ext cx="3800669" cy="32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FFA726-4736-44FD-BF49-3E854B27C491}"/>
              </a:ext>
            </a:extLst>
          </p:cNvPr>
          <p:cNvCxnSpPr>
            <a:stCxn id="4" idx="2"/>
          </p:cNvCxnSpPr>
          <p:nvPr/>
        </p:nvCxnSpPr>
        <p:spPr>
          <a:xfrm>
            <a:off x="6096000" y="2470744"/>
            <a:ext cx="0" cy="35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35E30B-7BA3-42DF-B0E9-A51457E4BE05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2470744"/>
            <a:ext cx="3800669" cy="328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FE1EBD-035F-4818-BEA0-B2072A8B419C}"/>
              </a:ext>
            </a:extLst>
          </p:cNvPr>
          <p:cNvSpPr txBox="1"/>
          <p:nvPr/>
        </p:nvSpPr>
        <p:spPr>
          <a:xfrm>
            <a:off x="352369" y="5718405"/>
            <a:ext cx="353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Extensions on current qualified products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415A69-3F6A-4D49-A50D-7C51489D13E0}"/>
              </a:ext>
            </a:extLst>
          </p:cNvPr>
          <p:cNvSpPr txBox="1"/>
          <p:nvPr/>
        </p:nvSpPr>
        <p:spPr>
          <a:xfrm>
            <a:off x="4195665" y="5718405"/>
            <a:ext cx="369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analysis and shelf-life calculation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8C7DCE-3D70-4FA8-895F-4C292B418B3C}"/>
              </a:ext>
            </a:extLst>
          </p:cNvPr>
          <p:cNvSpPr txBox="1"/>
          <p:nvPr/>
        </p:nvSpPr>
        <p:spPr>
          <a:xfrm>
            <a:off x="8076375" y="5718405"/>
            <a:ext cx="388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Identify metals that drive the difference between good and bad lots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88C39BAA-476F-4F1B-B299-F415B71AC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841" y="3738661"/>
            <a:ext cx="3885469" cy="195952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42426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3712</TotalTime>
  <Words>936</Words>
  <Application>Microsoft Office PowerPoint</Application>
  <PresentationFormat>Widescreen</PresentationFormat>
  <Paragraphs>193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Retrospect</vt:lpstr>
      <vt:lpstr>Statistics in Pharmaceutical Development and Manufacturing</vt:lpstr>
      <vt:lpstr>About me…</vt:lpstr>
      <vt:lpstr>Outline</vt:lpstr>
      <vt:lpstr>Classification of pharmaceutical products</vt:lpstr>
      <vt:lpstr>Schematic of pharmaceutical development and manufacturing processes</vt:lpstr>
      <vt:lpstr>Phases of development for API, drug product, and analytical methods</vt:lpstr>
      <vt:lpstr>Regulatory agencies worldwide, standards, and regulations</vt:lpstr>
      <vt:lpstr>Drug product development and statistical support</vt:lpstr>
      <vt:lpstr>Statistical support during manufacturing process</vt:lpstr>
      <vt:lpstr>PowerPoint Presentation</vt:lpstr>
      <vt:lpstr>PowerPoint Presentation</vt:lpstr>
      <vt:lpstr>Statisticians’ positions and statistical software  </vt:lpstr>
      <vt:lpstr>CU courses and programs that helped me to shape my career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in Pharmaceutical Development and Manufacturing</dc:title>
  <dc:creator>Jayawardana, Veroni</dc:creator>
  <cp:lastModifiedBy>Veroni Jayawardana</cp:lastModifiedBy>
  <cp:revision>44</cp:revision>
  <dcterms:created xsi:type="dcterms:W3CDTF">2022-05-12T19:50:09Z</dcterms:created>
  <dcterms:modified xsi:type="dcterms:W3CDTF">2022-05-27T05:01:07Z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2022-05-12T19:51:44Z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be88cf9a-f21c-476e-8a7c-b80e588ea308</vt:lpwstr>
  </property>
  <property fmtid="{D5CDD505-2E9C-101B-9397-08002B2CF9AE}" pid="8" name="MSIP_Label_e81acc0d-dcc4-4dc9-a2c5-be70b05a2fe6_ContentBits">
    <vt:lpwstr>0</vt:lpwstr>
  </property>
  <property fmtid="{D5CDD505-2E9C-101B-9397-08002B2CF9AE}" pid="9" name="MerckAIPLabel">
    <vt:lpwstr>NotClassified</vt:lpwstr>
  </property>
  <property fmtid="{D5CDD505-2E9C-101B-9397-08002B2CF9AE}" pid="10" name="MerckAIPDataExchange">
    <vt:lpwstr>!MRKMIP@NotClassified</vt:lpwstr>
  </property>
  <property fmtid="{D5CDD505-2E9C-101B-9397-08002B2CF9AE}" pid="11" name="_NewReviewCycle">
    <vt:lpwstr/>
  </property>
</Properties>
</file>